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Hildebrandt" initials="P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58" autoAdjust="0"/>
    <p:restoredTop sz="94660"/>
  </p:normalViewPr>
  <p:slideViewPr>
    <p:cSldViewPr>
      <p:cViewPr>
        <p:scale>
          <a:sx n="20" d="100"/>
          <a:sy n="20" d="100"/>
        </p:scale>
        <p:origin x="-1668" y="11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0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70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2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3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09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7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69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5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82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61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431-01F9-4005-8117-545F1D681FB4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6BD9-05F8-4BE0-AD6D-E83342CEDD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2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59718" y="39947076"/>
            <a:ext cx="6993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Koordinator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/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Universität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für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Bodenkultur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Wien</a:t>
            </a:r>
          </a:p>
          <a:p>
            <a:r>
              <a:rPr lang="de-DE" sz="3200" dirty="0" smtClean="0"/>
              <a:t>Gerhard </a:t>
            </a:r>
            <a:r>
              <a:rPr lang="de-DE" sz="3200" dirty="0" err="1" smtClean="0"/>
              <a:t>Schleining</a:t>
            </a:r>
            <a:endParaRPr lang="de-DE" sz="3200" dirty="0" smtClean="0"/>
          </a:p>
          <a:p>
            <a:r>
              <a:rPr lang="de-DE" sz="3200" dirty="0" smtClean="0"/>
              <a:t>(Gerhard.Schleining@BOKU.ac.at)</a:t>
            </a:r>
            <a:endParaRPr lang="de-DE" sz="3200" dirty="0"/>
          </a:p>
          <a:p>
            <a:endParaRPr lang="de-DE" sz="3200" dirty="0"/>
          </a:p>
        </p:txBody>
      </p:sp>
      <p:sp>
        <p:nvSpPr>
          <p:cNvPr id="13" name="Rechteck 12"/>
          <p:cNvSpPr/>
          <p:nvPr/>
        </p:nvSpPr>
        <p:spPr>
          <a:xfrm>
            <a:off x="22978638" y="39910318"/>
            <a:ext cx="72911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105400" algn="l"/>
              </a:tabLst>
            </a:pP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Partner:</a:t>
            </a:r>
          </a:p>
          <a:p>
            <a:pPr lvl="0">
              <a:tabLst>
                <a:tab pos="5105400" algn="l"/>
              </a:tabLst>
            </a:pPr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Universität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Hohenheim</a:t>
            </a:r>
          </a:p>
          <a:p>
            <a:pPr lvl="0">
              <a:tabLst>
                <a:tab pos="5105400" algn="l"/>
              </a:tabLst>
            </a:pP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Forschungszentrum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für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Bioökonomie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lvl="0">
              <a:tabLst>
                <a:tab pos="5105400" algn="l"/>
              </a:tabLst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Susanne Braun</a:t>
            </a:r>
          </a:p>
          <a:p>
            <a:pPr>
              <a:tabLst>
                <a:tab pos="5105400" algn="l"/>
              </a:tabLst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(s.braun@uni-hohenheim.de)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3" name="Picture 8" descr="http://www.mri.porto.ucp.pt/sites/all/themes/portal/img/logos/catolica-por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17" y="27323092"/>
            <a:ext cx="2681540" cy="284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4" descr="http://www.mipyrail.com/wp/wp-content/uploads/2013/06/Acti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854" y="24947552"/>
            <a:ext cx="2818063" cy="181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3649006" y="23714427"/>
            <a:ext cx="6526230" cy="81959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US" sz="4800" b="1" dirty="0" smtClean="0">
                <a:solidFill>
                  <a:srgbClr val="003366"/>
                </a:solidFill>
              </a:rPr>
              <a:t>Partner von EuFooD-STA</a:t>
            </a:r>
            <a:r>
              <a:rPr lang="en-US" sz="4800" b="1" dirty="0">
                <a:solidFill>
                  <a:srgbClr val="003366"/>
                </a:solidFill>
              </a:rPr>
              <a:t>:</a:t>
            </a:r>
          </a:p>
        </p:txBody>
      </p:sp>
      <p:sp>
        <p:nvSpPr>
          <p:cNvPr id="14" name="Rechteck 13"/>
          <p:cNvSpPr/>
          <p:nvPr/>
        </p:nvSpPr>
        <p:spPr>
          <a:xfrm>
            <a:off x="21674915" y="32925542"/>
            <a:ext cx="76625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 smtClean="0">
                <a:solidFill>
                  <a:schemeClr val="tx2">
                    <a:lumMod val="75000"/>
                  </a:schemeClr>
                </a:solidFill>
              </a:rPr>
              <a:t>Studierende: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Kontakt zur Industrie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Praktische Erfahrungen</a:t>
            </a:r>
          </a:p>
          <a:p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→höhere Einstellungschancen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44" y="25553506"/>
            <a:ext cx="7772400" cy="7772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109" y="26119487"/>
            <a:ext cx="4015383" cy="22917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243" y="27224399"/>
            <a:ext cx="3785681" cy="9245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31" y="28148971"/>
            <a:ext cx="4270811" cy="1678942"/>
          </a:xfrm>
          <a:prstGeom prst="rect">
            <a:avLst/>
          </a:prstGeom>
        </p:spPr>
      </p:pic>
      <p:pic>
        <p:nvPicPr>
          <p:cNvPr id="1026" name="Picture 2" descr="C:\Users\Ramona\Documents\EU FooD-STA\Pratnerlogos\portuga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69" y="25553506"/>
            <a:ext cx="2334575" cy="11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94" y="26855658"/>
            <a:ext cx="1959110" cy="21085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774" y="25120761"/>
            <a:ext cx="4014106" cy="14668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875" y="28706490"/>
            <a:ext cx="1988100" cy="224284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26" y="25483434"/>
            <a:ext cx="2291052" cy="17819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495" y="29439706"/>
            <a:ext cx="2276664" cy="180028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219" y="24534021"/>
            <a:ext cx="2087507" cy="208013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659882" y="12763302"/>
            <a:ext cx="23008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4800" dirty="0" smtClean="0">
                <a:solidFill>
                  <a:srgbClr val="1F497D">
                    <a:lumMod val="75000"/>
                  </a:srgbClr>
                </a:solidFill>
              </a:rPr>
              <a:t>Das </a:t>
            </a:r>
            <a:r>
              <a:rPr lang="de-DE" sz="4800" b="1" dirty="0" smtClean="0">
                <a:solidFill>
                  <a:srgbClr val="1F497D">
                    <a:lumMod val="75000"/>
                  </a:srgbClr>
                </a:solidFill>
              </a:rPr>
              <a:t>Ziel</a:t>
            </a:r>
            <a:r>
              <a:rPr lang="de-DE" sz="4800" dirty="0" smtClean="0">
                <a:solidFill>
                  <a:srgbClr val="1F497D">
                    <a:lumMod val="75000"/>
                  </a:srgbClr>
                </a:solidFill>
              </a:rPr>
              <a:t> des Projekts ist es, Universitäten und Unternehmen dauerhaft eng zu vernetzen. Zu diesem Zweck wird ein unabhängiges </a:t>
            </a:r>
            <a:r>
              <a:rPr lang="de-DE" sz="4800" b="1" dirty="0" smtClean="0">
                <a:solidFill>
                  <a:srgbClr val="1F497D">
                    <a:lumMod val="75000"/>
                  </a:srgbClr>
                </a:solidFill>
              </a:rPr>
              <a:t>EuFooD-STA </a:t>
            </a:r>
            <a:r>
              <a:rPr lang="de-DE" sz="4800" b="1" dirty="0" err="1" smtClean="0">
                <a:solidFill>
                  <a:srgbClr val="1F497D">
                    <a:lumMod val="75000"/>
                  </a:srgbClr>
                </a:solidFill>
              </a:rPr>
              <a:t>Centre</a:t>
            </a:r>
            <a:r>
              <a:rPr lang="de-DE" sz="48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sz="4800" dirty="0" smtClean="0">
                <a:solidFill>
                  <a:srgbClr val="1F497D">
                    <a:lumMod val="75000"/>
                  </a:srgbClr>
                </a:solidFill>
              </a:rPr>
              <a:t>eingerichtet; </a:t>
            </a:r>
            <a:r>
              <a:rPr lang="en-US" sz="4800" dirty="0" err="1" smtClean="0">
                <a:solidFill>
                  <a:srgbClr val="1F497D">
                    <a:lumMod val="75000"/>
                  </a:srgbClr>
                </a:solidFill>
              </a:rPr>
              <a:t>eine</a:t>
            </a: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1F497D">
                    <a:lumMod val="75000"/>
                  </a:srgbClr>
                </a:solidFill>
              </a:rPr>
              <a:t>virtuelle</a:t>
            </a:r>
            <a:r>
              <a:rPr lang="en-US" sz="48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1F497D">
                    <a:lumMod val="75000"/>
                  </a:srgbClr>
                </a:solidFill>
              </a:rPr>
              <a:t>Informations</a:t>
            </a:r>
            <a:r>
              <a:rPr lang="en-US" sz="4800" b="1" dirty="0" smtClean="0">
                <a:solidFill>
                  <a:srgbClr val="1F497D">
                    <a:lumMod val="75000"/>
                  </a:srgbClr>
                </a:solidFill>
              </a:rPr>
              <a:t>- und </a:t>
            </a:r>
            <a:r>
              <a:rPr lang="en-US" sz="4800" b="1" dirty="0" err="1" smtClean="0">
                <a:solidFill>
                  <a:srgbClr val="1F497D">
                    <a:lumMod val="75000"/>
                  </a:srgbClr>
                </a:solidFill>
              </a:rPr>
              <a:t>Lernplattform</a:t>
            </a:r>
            <a:r>
              <a:rPr lang="en-US" sz="48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dirty="0" err="1" smtClean="0">
                <a:solidFill>
                  <a:srgbClr val="1F497D">
                    <a:lumMod val="75000"/>
                  </a:srgbClr>
                </a:solidFill>
              </a:rPr>
              <a:t>mit</a:t>
            </a: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1F497D">
                    <a:lumMod val="75000"/>
                  </a:srgbClr>
                </a:solidFill>
              </a:rPr>
              <a:t>lokalen</a:t>
            </a:r>
            <a:r>
              <a:rPr lang="en-US" sz="48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1F497D">
                    <a:lumMod val="75000"/>
                  </a:srgbClr>
                </a:solidFill>
              </a:rPr>
              <a:t>Ansprechpartnern</a:t>
            </a:r>
            <a:r>
              <a:rPr lang="en-US" sz="48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dirty="0">
                <a:solidFill>
                  <a:srgbClr val="1F497D">
                    <a:lumMod val="75000"/>
                  </a:srgbClr>
                </a:solidFill>
              </a:rPr>
              <a:t>in </a:t>
            </a:r>
            <a:r>
              <a:rPr lang="en-US" sz="4800" dirty="0" err="1">
                <a:solidFill>
                  <a:srgbClr val="1F497D">
                    <a:lumMod val="75000"/>
                  </a:srgbClr>
                </a:solidFill>
              </a:rPr>
              <a:t>jedem</a:t>
            </a:r>
            <a:r>
              <a:rPr lang="en-US" sz="48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dirty="0" err="1" smtClean="0">
                <a:solidFill>
                  <a:srgbClr val="1F497D">
                    <a:lumMod val="75000"/>
                  </a:srgbClr>
                </a:solidFill>
              </a:rPr>
              <a:t>Partnerland</a:t>
            </a: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20" name="Rechteck 19"/>
          <p:cNvSpPr/>
          <p:nvPr/>
        </p:nvSpPr>
        <p:spPr>
          <a:xfrm>
            <a:off x="590133" y="28427530"/>
            <a:ext cx="110172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4400" b="1" dirty="0" smtClean="0">
                <a:solidFill>
                  <a:srgbClr val="1F497D">
                    <a:lumMod val="75000"/>
                  </a:srgbClr>
                </a:solidFill>
              </a:rPr>
              <a:t>Projektpartner</a:t>
            </a:r>
          </a:p>
          <a:p>
            <a:pPr marL="571500" lvl="0" indent="-571500" algn="just">
              <a:buFont typeface="Courier New" panose="02070309020205020404" pitchFamily="49" charset="0"/>
              <a:buChar char="o"/>
            </a:pPr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7 Universitäten</a:t>
            </a:r>
          </a:p>
          <a:p>
            <a:pPr marL="571500" lvl="0" indent="-571500" algn="just">
              <a:buFont typeface="Courier New" panose="02070309020205020404" pitchFamily="49" charset="0"/>
              <a:buChar char="o"/>
            </a:pPr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3 Lebensmittelfirmen</a:t>
            </a:r>
          </a:p>
          <a:p>
            <a:pPr marL="571500" lvl="0" indent="-571500" algn="just">
              <a:buFont typeface="Courier New" panose="02070309020205020404" pitchFamily="49" charset="0"/>
              <a:buChar char="o"/>
            </a:pPr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5 </a:t>
            </a:r>
            <a:r>
              <a:rPr lang="de-DE" sz="4400" dirty="0">
                <a:solidFill>
                  <a:schemeClr val="tx2">
                    <a:lumMod val="75000"/>
                  </a:schemeClr>
                </a:solidFill>
              </a:rPr>
              <a:t>Multiplikatoren </a:t>
            </a:r>
            <a:r>
              <a:rPr lang="de-DE" sz="4400" dirty="0">
                <a:solidFill>
                  <a:srgbClr val="1F497D">
                    <a:lumMod val="75000"/>
                  </a:srgbClr>
                </a:solidFill>
              </a:rPr>
              <a:t>und </a:t>
            </a: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Trainingsanbieter</a:t>
            </a:r>
          </a:p>
        </p:txBody>
      </p:sp>
      <p:sp>
        <p:nvSpPr>
          <p:cNvPr id="4" name="Rechteck 3"/>
          <p:cNvSpPr/>
          <p:nvPr/>
        </p:nvSpPr>
        <p:spPr>
          <a:xfrm>
            <a:off x="2825386" y="7097123"/>
            <a:ext cx="7494744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www.food-sta.eu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6792" y="19604062"/>
            <a:ext cx="28512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Die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Universität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Hohenheim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errichtet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das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EUFooD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-STA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Netzwerk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besteht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aus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Universitäten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Unternehmen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und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Studierenden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und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dient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zum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einen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als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organisatorisches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Informationszentrum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alle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Projektbeteiligten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und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zum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anderen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als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Kommunikationszentrum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die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lokalen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Ansprechpartner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Darüber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hinaus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wird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die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virtuelle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EuFooD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-STA Web-Platform von der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Universität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Hohenheim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installiert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und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betrieben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45176" y="37790978"/>
            <a:ext cx="24270828" cy="769441"/>
          </a:xfrm>
          <a:prstGeom prst="rect">
            <a:avLst/>
          </a:prstGeom>
          <a:gradFill flip="none" rotWithShape="1">
            <a:gsLst>
              <a:gs pos="10000">
                <a:srgbClr val="002060">
                  <a:tint val="66000"/>
                  <a:satMod val="160000"/>
                </a:srgbClr>
              </a:gs>
              <a:gs pos="82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de-DE" sz="4400" dirty="0">
                <a:solidFill>
                  <a:srgbClr val="1F497D">
                    <a:lumMod val="75000"/>
                  </a:srgbClr>
                </a:solidFill>
              </a:rPr>
              <a:t>Das unabhängige </a:t>
            </a:r>
            <a:r>
              <a:rPr lang="de-DE" sz="4400" dirty="0" err="1" smtClean="0">
                <a:solidFill>
                  <a:srgbClr val="1F497D">
                    <a:lumMod val="75000"/>
                  </a:srgbClr>
                </a:solidFill>
              </a:rPr>
              <a:t>EuFooD</a:t>
            </a: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-STA </a:t>
            </a:r>
            <a:r>
              <a:rPr lang="de-DE" sz="4400" dirty="0" err="1" smtClean="0">
                <a:solidFill>
                  <a:srgbClr val="1F497D">
                    <a:lumMod val="75000"/>
                  </a:srgbClr>
                </a:solidFill>
              </a:rPr>
              <a:t>Centre</a:t>
            </a: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sz="4400" dirty="0">
                <a:solidFill>
                  <a:srgbClr val="1F497D">
                    <a:lumMod val="75000"/>
                  </a:srgbClr>
                </a:solidFill>
              </a:rPr>
              <a:t>ist </a:t>
            </a:r>
            <a:r>
              <a:rPr lang="de-DE" sz="4400" b="1" dirty="0">
                <a:solidFill>
                  <a:srgbClr val="1F497D">
                    <a:lumMod val="75000"/>
                  </a:srgbClr>
                </a:solidFill>
              </a:rPr>
              <a:t>offen</a:t>
            </a:r>
            <a:r>
              <a:rPr lang="de-DE" sz="4400" dirty="0">
                <a:solidFill>
                  <a:srgbClr val="1F497D">
                    <a:lumMod val="75000"/>
                  </a:srgbClr>
                </a:solidFill>
              </a:rPr>
              <a:t> für andere Universitäten und </a:t>
            </a: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Lebensmittelunternehmen</a:t>
            </a:r>
            <a:r>
              <a:rPr lang="de-DE" sz="440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8" name="Rechteck 17"/>
          <p:cNvSpPr/>
          <p:nvPr/>
        </p:nvSpPr>
        <p:spPr>
          <a:xfrm>
            <a:off x="566792" y="15805237"/>
            <a:ext cx="287473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4800" dirty="0">
                <a:solidFill>
                  <a:srgbClr val="1F497D">
                    <a:lumMod val="75000"/>
                  </a:srgbClr>
                </a:solidFill>
              </a:rPr>
              <a:t>Dieses </a:t>
            </a:r>
            <a:r>
              <a:rPr lang="de-DE" sz="4800" dirty="0" err="1">
                <a:solidFill>
                  <a:srgbClr val="1F497D">
                    <a:lumMod val="75000"/>
                  </a:srgbClr>
                </a:solidFill>
              </a:rPr>
              <a:t>Centre</a:t>
            </a:r>
            <a:r>
              <a:rPr lang="de-DE" sz="4800" dirty="0">
                <a:solidFill>
                  <a:srgbClr val="1F497D">
                    <a:lumMod val="75000"/>
                  </a:srgbClr>
                </a:solidFill>
              </a:rPr>
              <a:t> wird zum einen innovative </a:t>
            </a:r>
            <a:r>
              <a:rPr lang="de-DE" sz="4800" b="1" dirty="0">
                <a:solidFill>
                  <a:srgbClr val="1F497D">
                    <a:lumMod val="75000"/>
                  </a:srgbClr>
                </a:solidFill>
              </a:rPr>
              <a:t>Bildungs- &amp; Trainingsmaßnahmen für Studenten</a:t>
            </a:r>
            <a:r>
              <a:rPr lang="de-DE" sz="4800" dirty="0">
                <a:solidFill>
                  <a:srgbClr val="1F497D">
                    <a:lumMod val="75000"/>
                  </a:srgbClr>
                </a:solidFill>
              </a:rPr>
              <a:t> fördern, die auf die Bedürfnisse der Industrie ausgerichtet sind und so die Einstellungswahrscheinlichkeit erhöhen und zum anderen eine stetige </a:t>
            </a:r>
            <a:r>
              <a:rPr lang="de-DE" sz="4800" b="1" dirty="0">
                <a:solidFill>
                  <a:srgbClr val="1F497D">
                    <a:lumMod val="75000"/>
                  </a:srgbClr>
                </a:solidFill>
              </a:rPr>
              <a:t>Weiterentwicklung (CPD) für akademische und betriebliche Angestellte </a:t>
            </a:r>
            <a:r>
              <a:rPr lang="de-DE" sz="4800" dirty="0">
                <a:solidFill>
                  <a:srgbClr val="1F497D">
                    <a:lumMod val="75000"/>
                  </a:srgbClr>
                </a:solidFill>
              </a:rPr>
              <a:t>durch Erfahrungsaustausch ermöglichen. </a:t>
            </a:r>
          </a:p>
        </p:txBody>
      </p:sp>
      <p:sp>
        <p:nvSpPr>
          <p:cNvPr id="21" name="Rechteck 20"/>
          <p:cNvSpPr/>
          <p:nvPr/>
        </p:nvSpPr>
        <p:spPr>
          <a:xfrm>
            <a:off x="590133" y="31629398"/>
            <a:ext cx="9412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4800" dirty="0">
                <a:solidFill>
                  <a:srgbClr val="1F497D">
                    <a:lumMod val="75000"/>
                  </a:srgbClr>
                </a:solidFill>
              </a:rPr>
              <a:t>Vorteile für alle Projektbeteiligten:</a:t>
            </a:r>
          </a:p>
        </p:txBody>
      </p:sp>
      <p:sp>
        <p:nvSpPr>
          <p:cNvPr id="22" name="Rechteck 21"/>
          <p:cNvSpPr/>
          <p:nvPr/>
        </p:nvSpPr>
        <p:spPr>
          <a:xfrm>
            <a:off x="590133" y="32925542"/>
            <a:ext cx="86879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4400" b="1" dirty="0">
                <a:solidFill>
                  <a:srgbClr val="1F497D">
                    <a:lumMod val="75000"/>
                  </a:srgbClr>
                </a:solidFill>
              </a:rPr>
              <a:t>Industrielle </a:t>
            </a:r>
            <a:r>
              <a:rPr lang="de-DE" sz="4400" b="1" dirty="0" smtClean="0">
                <a:solidFill>
                  <a:srgbClr val="1F497D">
                    <a:lumMod val="75000"/>
                  </a:srgbClr>
                </a:solidFill>
              </a:rPr>
              <a:t>Partner:</a:t>
            </a:r>
          </a:p>
          <a:p>
            <a:pPr lvl="0"/>
            <a:endParaRPr lang="de-DE" sz="2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Weiterbildung der Angestellten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Nutzen aus Praktika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Höher qualifiziertes Personal</a:t>
            </a:r>
            <a:endParaRPr lang="de-DE" sz="4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9671921" y="32925542"/>
            <a:ext cx="117136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4400" b="1" dirty="0">
                <a:solidFill>
                  <a:srgbClr val="1F497D">
                    <a:lumMod val="75000"/>
                  </a:srgbClr>
                </a:solidFill>
              </a:rPr>
              <a:t>Universitäre </a:t>
            </a:r>
            <a:r>
              <a:rPr lang="de-DE" sz="4400" b="1" dirty="0" smtClean="0">
                <a:solidFill>
                  <a:srgbClr val="1F497D">
                    <a:lumMod val="75000"/>
                  </a:srgbClr>
                </a:solidFill>
              </a:rPr>
              <a:t>Partner:</a:t>
            </a:r>
          </a:p>
          <a:p>
            <a:pPr lvl="0"/>
            <a:endParaRPr lang="de-DE" sz="2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Weiterbildung des Lehrpersonals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Abstimmen des Studienprogramms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Nutzen von Modulen anderer Universitäten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srgbClr val="1F497D">
                    <a:lumMod val="75000"/>
                  </a:srgbClr>
                </a:solidFill>
              </a:rPr>
              <a:t>Entwickeln neuer Module in Zusammenarbeit mit der Industrie</a:t>
            </a:r>
            <a:endParaRPr lang="de-DE" sz="44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5694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Benutzerdefiniert</PresentationFormat>
  <Paragraphs>36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Ramona Eitzenhöffer</dc:creator>
  <cp:lastModifiedBy>Javier</cp:lastModifiedBy>
  <cp:revision>65</cp:revision>
  <dcterms:created xsi:type="dcterms:W3CDTF">2014-10-27T08:58:56Z</dcterms:created>
  <dcterms:modified xsi:type="dcterms:W3CDTF">2015-06-19T12:16:02Z</dcterms:modified>
</cp:coreProperties>
</file>